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57" r:id="rId8"/>
    <p:sldId id="263" r:id="rId9"/>
    <p:sldId id="267" r:id="rId10"/>
    <p:sldId id="266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E0270-5A31-47E1-9FAD-E2AA3E591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240ED4-1D53-4C03-9C73-4F0954E9F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426A3-A390-4197-8CF3-0EDE94EA7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DCD4-2ED4-4FA6-8E60-6FF5A3D2EE1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95079-5167-4FB9-B56D-1690D5073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5CC09-4828-428B-AFE5-4EDEA5885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F62C-361D-41D5-96EF-B2BB1ED9F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5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2F6F8-A459-4332-8AE5-BCDABF23A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DF3D5-C07D-4E2A-863C-1F76D39F3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93635-370C-4607-907F-7406F0B6D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DCD4-2ED4-4FA6-8E60-6FF5A3D2EE1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3B01F-0F27-4A11-86B7-2CE68C3A0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51C1F-ECD9-473E-BEC4-816D03C4B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F62C-361D-41D5-96EF-B2BB1ED9F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8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5F5A8A-BEFB-41B2-ABA6-7CCD32B75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6BECF-A52B-46AC-89B8-FD60BD4A3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A0915-D1B4-499B-922F-E74313124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DCD4-2ED4-4FA6-8E60-6FF5A3D2EE1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61C3E-DE28-43C0-B41B-8DD550A0D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E66EF-E204-4566-A435-A901DA609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F62C-361D-41D5-96EF-B2BB1ED9F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2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98525-5BFE-4DCF-9E97-9D1F37238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2A9CA-BCEA-4E1D-85ED-ABF034067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3E5EF-3390-405B-B782-A3148A6E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DCD4-2ED4-4FA6-8E60-6FF5A3D2EE1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F114B-7AC0-4DC4-B766-7C7F669D8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97957-8B9B-4D17-B5FF-FC4D10EDE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F62C-361D-41D5-96EF-B2BB1ED9F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4CE3F-7AD1-4892-8D56-D663BE64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56451-A0C7-43BD-BBB9-7EDD302FD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4F5A4-AC32-45AD-BBFF-F3C6C5149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DCD4-2ED4-4FA6-8E60-6FF5A3D2EE1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E6D8-453D-4B5F-AFE8-BC0EC4AF9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FF188-A865-445A-B4B6-2399EF5BA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F62C-361D-41D5-96EF-B2BB1ED9F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3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5C634-9077-4421-B940-57946FEE7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7B05E-660A-4CDD-A4F8-327ECB8AF5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F4B63-CF0B-4EB0-8278-5B2936F37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2B3D7-A01B-4478-BBF5-945709DD1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DCD4-2ED4-4FA6-8E60-6FF5A3D2EE1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A93F9-CFC0-4851-9153-2AB7495E9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AD816-DAEC-43C4-95C0-D8467DA52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F62C-361D-41D5-96EF-B2BB1ED9F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9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DAF7E-4BDC-4E22-9FA8-B91A84BC0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75F4B-5FC0-4345-9C23-9A3D184A4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678DB-6D4D-4A9B-8A80-9EAE41EC6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FE43FF-50E9-498C-9B4C-FEF6F0B6DE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B33541-DBC9-4321-95F1-C7EB657646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93894-0361-447F-BAC7-E514BEDA7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DCD4-2ED4-4FA6-8E60-6FF5A3D2EE1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6F85B8-7E90-4298-B2EF-A1879A223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327B0C-8C21-4A66-B9A5-83957888F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F62C-361D-41D5-96EF-B2BB1ED9F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1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D2757-6B2C-43E5-83A5-E4A171A8F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E26F0E-40F7-4499-AE8B-BE5881B5D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DCD4-2ED4-4FA6-8E60-6FF5A3D2EE1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E7E590-3B32-4A85-BF2E-4607935E0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2134A7-4EF5-4D73-988C-3B9CA9A19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F62C-361D-41D5-96EF-B2BB1ED9F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4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52C00-890A-4A32-8738-5CDC45BC4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DCD4-2ED4-4FA6-8E60-6FF5A3D2EE1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E8CE02-5572-4198-8236-DD4F3047E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00996-3B69-4051-9FDD-390C83523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F62C-361D-41D5-96EF-B2BB1ED9F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1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2CA0-87E9-45DE-BFA2-9FBBDF1C9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E1337-0B72-4436-9027-8E060F4DC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F0822-928C-4D46-9056-F2C907E6F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0EA80-5133-40C4-89FE-6543DBE36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DCD4-2ED4-4FA6-8E60-6FF5A3D2EE1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EDDAB-A782-4CE0-AACB-96A0B36A3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AF129-57E9-4426-AA41-A4E9AE4F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F62C-361D-41D5-96EF-B2BB1ED9F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4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E4D22-72D6-45C3-8449-5C742FF6C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B2891E-2E5F-4844-A6ED-6ECE24F515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92B8D-76DA-44C5-B578-1B6DBDFD9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49D18-F729-413C-9A0A-D29384B64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DCD4-2ED4-4FA6-8E60-6FF5A3D2EE1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74A1D-8EFD-4961-8882-C48A923A4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4B2BC-0B09-4F47-B358-1112B6E50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F62C-361D-41D5-96EF-B2BB1ED9F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A6007E-09A7-4988-A190-FC033150B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FEC07-7AD0-46FE-AB0E-680E16AFF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A3AA9-E68C-49D3-B3A0-C6E6F67C5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6DCD4-2ED4-4FA6-8E60-6FF5A3D2EE1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C7404-5EA8-4EB9-ADF5-4442047E6D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F02B2-4CC7-4904-A52B-46BE61F43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1F62C-361D-41D5-96EF-B2BB1ED9F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0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205205-8D7C-4FF4-BAD5-4DE6229D4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The Rubik’s Cube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ADBC3B-E14C-4D7A-AE29-7BDAD0E17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</a:rPr>
              <a:t>David Fudge</a:t>
            </a:r>
          </a:p>
          <a:p>
            <a:pPr algn="l"/>
            <a:r>
              <a:rPr lang="en-US" sz="2000">
                <a:solidFill>
                  <a:schemeClr val="bg1"/>
                </a:solidFill>
              </a:rPr>
              <a:t>Western Illinois University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C76C43-8645-4C0F-A779-7F78F4BDDB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658397"/>
            <a:ext cx="4047843" cy="417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52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94EE6F4-A190-42F2-876B-51E55BBB7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Dante" panose="020B0604020202020204" pitchFamily="18" charset="0"/>
                <a:cs typeface="David" panose="020B0604020202020204" pitchFamily="34" charset="-79"/>
              </a:rPr>
              <a:t>Corner Cubies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291B7B2E-FCD4-4056-8BC8-63373D2EFB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3468" y="2638044"/>
                <a:ext cx="3363974" cy="3415622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</a:rPr>
                  <a:t>Think of a </a:t>
                </a:r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point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000" b="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000" b="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000" b="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000" b="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000" b="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000" b="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).</a:t>
                </a:r>
              </a:p>
              <a:p>
                <a:r>
                  <a:rPr lang="en-US" sz="2000" dirty="0">
                    <a:solidFill>
                      <a:schemeClr val="bg1"/>
                    </a:solidFill>
                  </a:rPr>
                  <a:t>For any single face rotation, we will replace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with the value that replaces it.</a:t>
                </a:r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291B7B2E-FCD4-4056-8BC8-63373D2EFB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3468" y="2638044"/>
                <a:ext cx="3363974" cy="3415622"/>
              </a:xfrm>
              <a:blipFill>
                <a:blip r:embed="rId2"/>
                <a:stretch>
                  <a:fillRect l="-1633" t="-1964" r="-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10E67FA6-C05D-4C82-A29E-6FBF9D6AEA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63" y="973274"/>
            <a:ext cx="6250769" cy="475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994392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94EE6F4-A190-42F2-876B-51E55BBB7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Dante" panose="020B0604020202020204" pitchFamily="18" charset="0"/>
                <a:cs typeface="David" panose="020B0604020202020204" pitchFamily="34" charset="-79"/>
              </a:rPr>
              <a:t>Edge Cubies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291B7B2E-FCD4-4056-8BC8-63373D2EFB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3468" y="2638044"/>
                <a:ext cx="3363974" cy="3415622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</a:rPr>
                  <a:t>Think of a </a:t>
                </a:r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point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/>
                  </a:rPr>
                  <a:t>).</a:t>
                </a:r>
              </a:p>
              <a:p>
                <a:r>
                  <a:rPr lang="en-US" sz="2000" dirty="0">
                    <a:solidFill>
                      <a:schemeClr val="bg1"/>
                    </a:solidFill>
                  </a:rPr>
                  <a:t>For any single face rotation, we will replace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with the value that replaces it.</a:t>
                </a:r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291B7B2E-FCD4-4056-8BC8-63373D2EFB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3468" y="2638044"/>
                <a:ext cx="3363974" cy="3415622"/>
              </a:xfrm>
              <a:blipFill>
                <a:blip r:embed="rId2"/>
                <a:stretch>
                  <a:fillRect l="-1633" t="-1964" r="-10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4DFF249C-C5BB-47BC-9652-A392F19D45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63" y="934207"/>
            <a:ext cx="6250769" cy="482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92774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99D8AD-E946-4D7A-A5F3-DC89D31A97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16615" y="543696"/>
                <a:ext cx="8958769" cy="5820033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latin typeface="Dante" panose="02020502050200020203" pitchFamily="18" charset="0"/>
                  </a:rPr>
                  <a:t>Spatially, all permutations are even.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latin typeface="Dante" panose="02020502050200020203" pitchFamily="18" charset="0"/>
                  </a:rPr>
                  <a:t> of all corner orientations are obtainable.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Dante" panose="02020502050200020203" pitchFamily="18" charset="0"/>
                  </a:rPr>
                  <a:t> of all edge orientations are obtainable.</a:t>
                </a:r>
              </a:p>
              <a:p>
                <a:pPr marL="0" indent="0">
                  <a:buNone/>
                </a:pPr>
                <a:endParaRPr lang="en-US" dirty="0">
                  <a:latin typeface="Dante" panose="02020502050200020203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Dante" panose="02020502050200020203" pitchFamily="18" charset="0"/>
                  </a:rPr>
                  <a:t>This reduces our order from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8!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12!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dirty="0">
                    <a:latin typeface="Dante" panose="02020502050200020203" pitchFamily="18" charset="0"/>
                  </a:rPr>
                  <a:t> to</a:t>
                </a:r>
              </a:p>
              <a:p>
                <a:pPr marL="0" indent="0">
                  <a:buNone/>
                </a:pPr>
                <a:endParaRPr lang="en-US" dirty="0">
                  <a:latin typeface="Dante" panose="02020502050200020203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8!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12!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×3×2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Dante" panose="02020502050200020203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Dante" panose="02020502050200020203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Dante" panose="02020502050200020203" pitchFamily="18" charset="0"/>
                  </a:rPr>
                  <a:t>Simplified this </a:t>
                </a:r>
                <a:r>
                  <a:rPr lang="en-US" sz="3000" dirty="0">
                    <a:latin typeface="Dante" panose="02020502050200020203" pitchFamily="18" charset="0"/>
                  </a:rPr>
                  <a:t>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27</m:t>
                            </m:r>
                          </m:sup>
                        </m:sSup>
                        <m:r>
                          <a:rPr lang="en-US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sup>
                    </m:sSup>
                    <m:sSup>
                      <m:sSupPr>
                        <m:ctrlPr>
                          <a:rPr lang="en-US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</m:t>
                    </m:r>
                  </m:oMath>
                </a14:m>
                <a:r>
                  <a:rPr lang="en-US" sz="3000" dirty="0">
                    <a:latin typeface="Dante" panose="02020502050200020203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3000" dirty="0">
                    <a:latin typeface="Dante" panose="02020502050200020203" pitchFamily="18" charset="0"/>
                  </a:rPr>
                  <a:t> </a:t>
                </a:r>
                <a:r>
                  <a:rPr lang="en-US" sz="3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43.252</a:t>
                </a:r>
                <a:r>
                  <a:rPr lang="en-US" sz="3000" dirty="0">
                    <a:latin typeface="Dante" panose="02020502050200020203" pitchFamily="18" charset="0"/>
                  </a:rPr>
                  <a:t> sextillion</a:t>
                </a:r>
                <a:r>
                  <a:rPr lang="en-US" dirty="0">
                    <a:latin typeface="Dante" panose="02020502050200020203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99D8AD-E946-4D7A-A5F3-DC89D31A97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16615" y="543696"/>
                <a:ext cx="8958769" cy="5820033"/>
              </a:xfrm>
              <a:blipFill>
                <a:blip r:embed="rId2"/>
                <a:stretch>
                  <a:fillRect l="-1361" t="-1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130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093FE-5614-4723-AA10-F72CA040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342"/>
            <a:ext cx="10515600" cy="991773"/>
          </a:xfrm>
        </p:spPr>
        <p:txBody>
          <a:bodyPr/>
          <a:lstStyle/>
          <a:p>
            <a:pPr algn="ctr"/>
            <a:r>
              <a:rPr lang="en-US" dirty="0">
                <a:latin typeface="Dante" panose="020B0604020202020204" pitchFamily="18" charset="0"/>
                <a:cs typeface="David" panose="020B0604020202020204" pitchFamily="34" charset="-79"/>
              </a:rPr>
              <a:t>Groups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99D8AD-E946-4D7A-A5F3-DC89D31A97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79369" y="1158115"/>
                <a:ext cx="9833262" cy="498844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Dante" panose="02020502050200020203" pitchFamily="18" charset="0"/>
                  </a:rPr>
                  <a:t>A set G =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Dante" panose="02020502050200020203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Dante" panose="02020502050200020203" pitchFamily="18" charset="0"/>
                  </a:rPr>
                  <a:t>, . . .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>
                    <a:latin typeface="Dante" panose="02020502050200020203" pitchFamily="18" charset="0"/>
                  </a:rPr>
                  <a:t>} defined with an operation </a:t>
                </a:r>
                <a:r>
                  <a:rPr lang="en-US" dirty="0">
                    <a:latin typeface="Dante" panose="02020502050200020203" pitchFamily="18" charset="0"/>
                    <a:cs typeface="Times New Roman" panose="02020603050405020304" pitchFamily="18" charset="0"/>
                  </a:rPr>
                  <a:t>◦ </a:t>
                </a:r>
                <a:r>
                  <a:rPr lang="en-US" dirty="0">
                    <a:latin typeface="Dante" panose="02020502050200020203" pitchFamily="18" charset="0"/>
                  </a:rPr>
                  <a:t>is called a </a:t>
                </a:r>
                <a:r>
                  <a:rPr lang="en-US" b="1" dirty="0">
                    <a:latin typeface="Dante" panose="02020502050200020203" pitchFamily="18" charset="0"/>
                  </a:rPr>
                  <a:t>group</a:t>
                </a:r>
                <a:r>
                  <a:rPr lang="en-US" dirty="0">
                    <a:latin typeface="Dante" panose="02020502050200020203" pitchFamily="18" charset="0"/>
                  </a:rPr>
                  <a:t> if G,</a:t>
                </a:r>
                <a:r>
                  <a:rPr lang="en-US" dirty="0">
                    <a:latin typeface="Dante" panose="02020502050200020203" pitchFamily="18" charset="0"/>
                    <a:cs typeface="Times New Roman" panose="02020603050405020304" pitchFamily="18" charset="0"/>
                  </a:rPr>
                  <a:t>◦:</a:t>
                </a:r>
                <a:endParaRPr lang="en-US" dirty="0">
                  <a:latin typeface="Dante" panose="02020502050200020203" pitchFamily="18" charset="0"/>
                </a:endParaRPr>
              </a:p>
              <a:p>
                <a:r>
                  <a:rPr lang="en-US" dirty="0">
                    <a:latin typeface="Dante" panose="02020502050200020203" pitchFamily="18" charset="0"/>
                  </a:rPr>
                  <a:t>1) is closed under </a:t>
                </a:r>
                <a:r>
                  <a:rPr lang="en-US" dirty="0">
                    <a:latin typeface="Dante" panose="02020502050200020203" pitchFamily="18" charset="0"/>
                    <a:cs typeface="Times New Roman" panose="02020603050405020304" pitchFamily="18" charset="0"/>
                  </a:rPr>
                  <a:t>◦</a:t>
                </a:r>
                <a:endParaRPr lang="en-US" dirty="0">
                  <a:latin typeface="Dante" panose="02020502050200020203" pitchFamily="18" charset="0"/>
                </a:endParaRPr>
              </a:p>
              <a:p>
                <a:r>
                  <a:rPr lang="en-US" dirty="0">
                    <a:latin typeface="Dante" panose="02020502050200020203" pitchFamily="18" charset="0"/>
                  </a:rPr>
                  <a:t>2) is associative</a:t>
                </a:r>
              </a:p>
              <a:p>
                <a:r>
                  <a:rPr lang="en-US" dirty="0">
                    <a:latin typeface="Dante" panose="02020502050200020203" pitchFamily="18" charset="0"/>
                  </a:rPr>
                  <a:t>3) has a identity element</a:t>
                </a:r>
              </a:p>
              <a:p>
                <a:r>
                  <a:rPr lang="en-US" dirty="0">
                    <a:latin typeface="Dante" panose="02020502050200020203" pitchFamily="18" charset="0"/>
                  </a:rPr>
                  <a:t>4) is closed under inverses</a:t>
                </a:r>
                <a:endParaRPr lang="en-US" dirty="0">
                  <a:latin typeface="Dante" panose="02020502050200020203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Dante" panose="02020502050200020203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Dante" panose="02020502050200020203" pitchFamily="18" charset="0"/>
                    <a:cs typeface="Times New Roman" panose="02020603050405020304" pitchFamily="18" charset="0"/>
                  </a:rPr>
                  <a:t>Most familiar examples: The integers under addition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Dante" panose="02020502050200020203" pitchFamily="18" charset="0"/>
                    <a:cs typeface="Times New Roman" panose="02020603050405020304" pitchFamily="18" charset="0"/>
                  </a:rPr>
                  <a:t>			        Invertible matrices under multiplication</a:t>
                </a:r>
                <a:endParaRPr lang="en-US" dirty="0">
                  <a:latin typeface="Dante" panose="02020502050200020203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99D8AD-E946-4D7A-A5F3-DC89D31A97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9369" y="1158115"/>
                <a:ext cx="9833262" cy="4988443"/>
              </a:xfrm>
              <a:blipFill>
                <a:blip r:embed="rId2"/>
                <a:stretch>
                  <a:fillRect l="-1239" t="-2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81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9D8AD-E946-4D7A-A5F3-DC89D31A9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7777" y="738619"/>
            <a:ext cx="5614874" cy="483668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Dante" panose="02020502050200020203" pitchFamily="18" charset="0"/>
              </a:rPr>
              <a:t>Let the set S = {B, G, O, R, W, Y}.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Dante" panose="02020502050200020203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Dante" panose="02020502050200020203" pitchFamily="18" charset="0"/>
              </a:rPr>
              <a:t>For example, looking at the Cube after the action YRWO gives: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Dante" panose="02020502050200020203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Dante" panose="02020502050200020203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Dante" panose="02020502050200020203" pitchFamily="18" charset="0"/>
              </a:rPr>
              <a:t>(We are performing the action YRWO from right to left)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Dante" panose="02020502050200020203" pitchFamily="18" charset="0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40BCA696-9212-4E97-B19F-1C99EF89D534}"/>
              </a:ext>
            </a:extLst>
          </p:cNvPr>
          <p:cNvSpPr/>
          <p:nvPr/>
        </p:nvSpPr>
        <p:spPr>
          <a:xfrm rot="5400000">
            <a:off x="9696369" y="2598105"/>
            <a:ext cx="594298" cy="733838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927D56C-F158-4116-B393-AF006C25862A}"/>
              </a:ext>
            </a:extLst>
          </p:cNvPr>
          <p:cNvCxnSpPr>
            <a:cxnSpLocks/>
          </p:cNvCxnSpPr>
          <p:nvPr/>
        </p:nvCxnSpPr>
        <p:spPr>
          <a:xfrm flipH="1" flipV="1">
            <a:off x="7177978" y="3248888"/>
            <a:ext cx="2859990" cy="100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4E7120F-8292-4613-BAE2-FC8E1C833B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49" y="1519842"/>
            <a:ext cx="3743325" cy="3790950"/>
          </a:xfrm>
          <a:prstGeom prst="rect">
            <a:avLst/>
          </a:prstGeom>
        </p:spPr>
      </p:pic>
      <p:sp>
        <p:nvSpPr>
          <p:cNvPr id="21" name="Arc 20">
            <a:extLst>
              <a:ext uri="{FF2B5EF4-FFF2-40B4-BE49-F238E27FC236}">
                <a16:creationId xmlns:a16="http://schemas.microsoft.com/office/drawing/2014/main" id="{349C1825-4C28-4472-A260-3A7FFBE02E63}"/>
              </a:ext>
            </a:extLst>
          </p:cNvPr>
          <p:cNvSpPr/>
          <p:nvPr/>
        </p:nvSpPr>
        <p:spPr>
          <a:xfrm rot="5400000" flipH="1">
            <a:off x="9696369" y="2617130"/>
            <a:ext cx="594298" cy="733837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115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99D8AD-E946-4D7A-A5F3-DC89D31A97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97566"/>
                <a:ext cx="10515600" cy="303143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Dante" panose="02020502050200020203" pitchFamily="18" charset="0"/>
                  </a:rPr>
                  <a:t>S is NOT a group. We want to define a group for the Rubik’s Cube. </a:t>
                </a:r>
              </a:p>
              <a:p>
                <a:pPr marL="0" indent="0">
                  <a:buNone/>
                </a:pPr>
                <a:endParaRPr lang="en-US" dirty="0">
                  <a:latin typeface="Dante" panose="02020502050200020203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Dante" panose="02020502050200020203" pitchFamily="18" charset="0"/>
                  </a:rPr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sub>
                    </m:sSub>
                  </m:oMath>
                </a14:m>
                <a:r>
                  <a:rPr lang="en-US" dirty="0">
                    <a:latin typeface="Dante" panose="02020502050200020203" pitchFamily="18" charset="0"/>
                  </a:rPr>
                  <a:t> as the group generated by the elements of S. For example, YRWO is not an element of S, but </a:t>
                </a:r>
                <a:r>
                  <a:rPr lang="en-US" i="1" dirty="0">
                    <a:latin typeface="Dante" panose="02020502050200020203" pitchFamily="18" charset="0"/>
                  </a:rPr>
                  <a:t>is</a:t>
                </a:r>
                <a:r>
                  <a:rPr lang="en-US" dirty="0">
                    <a:latin typeface="Dante" panose="02020502050200020203" pitchFamily="18" charset="0"/>
                  </a:rPr>
                  <a:t> an element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sub>
                    </m:sSub>
                  </m:oMath>
                </a14:m>
                <a:r>
                  <a:rPr lang="en-US" dirty="0">
                    <a:latin typeface="Dante" panose="02020502050200020203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dirty="0">
                  <a:latin typeface="Dante" panose="02020502050200020203" pitchFamily="18" charset="0"/>
                </a:endParaRPr>
              </a:p>
              <a:p>
                <a:pPr marL="0" indent="0" algn="ctr">
                  <a:buNone/>
                </a:pPr>
                <a:r>
                  <a:rPr lang="en-US" dirty="0">
                    <a:latin typeface="Dante" panose="02020502050200020203" pitchFamily="18" charset="0"/>
                  </a:rPr>
                  <a:t>Some more elements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G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b="0" dirty="0">
                  <a:latin typeface="Dante" panose="02020502050200020203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99D8AD-E946-4D7A-A5F3-DC89D31A97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97566"/>
                <a:ext cx="10515600" cy="3031434"/>
              </a:xfrm>
              <a:blipFill>
                <a:blip r:embed="rId2"/>
                <a:stretch>
                  <a:fillRect l="-1217" t="-3213" b="-1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BB173BB-D9CC-44B5-B656-57D155D9BD7B}"/>
                  </a:ext>
                </a:extLst>
              </p:cNvPr>
              <p:cNvSpPr txBox="1"/>
              <p:nvPr/>
            </p:nvSpPr>
            <p:spPr>
              <a:xfrm>
                <a:off x="232172" y="3429000"/>
                <a:ext cx="2062162" cy="2732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BB173BB-D9CC-44B5-B656-57D155D9BD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72" y="3429000"/>
                <a:ext cx="2062162" cy="27329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3CBA5F-70DE-41DB-A184-02DB7A9A05E3}"/>
                  </a:ext>
                </a:extLst>
              </p:cNvPr>
              <p:cNvSpPr txBox="1"/>
              <p:nvPr/>
            </p:nvSpPr>
            <p:spPr>
              <a:xfrm>
                <a:off x="2648545" y="3429000"/>
                <a:ext cx="2062162" cy="2732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BW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3CBA5F-70DE-41DB-A184-02DB7A9A0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545" y="3429000"/>
                <a:ext cx="2062162" cy="27329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A6DF67-DB97-432C-810F-EAC0D297CCC9}"/>
                  </a:ext>
                </a:extLst>
              </p:cNvPr>
              <p:cNvSpPr txBox="1"/>
              <p:nvPr/>
            </p:nvSpPr>
            <p:spPr>
              <a:xfrm>
                <a:off x="5064918" y="3429000"/>
                <a:ext cx="2062163" cy="2732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p>
                          <m: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p>
                          <m: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p>
                          <m: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p>
                          <m: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p>
                          <m: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A6DF67-DB97-432C-810F-EAC0D297C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918" y="3429000"/>
                <a:ext cx="2062163" cy="27329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C8F3C6-CB90-45C1-A98A-EF66C060EFE7}"/>
                  </a:ext>
                </a:extLst>
              </p:cNvPr>
              <p:cNvSpPr txBox="1"/>
              <p:nvPr/>
            </p:nvSpPr>
            <p:spPr>
              <a:xfrm>
                <a:off x="9897665" y="3429000"/>
                <a:ext cx="2062163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C8F3C6-CB90-45C1-A98A-EF66C060EF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7665" y="3429000"/>
                <a:ext cx="2062163" cy="26776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D9916E2-F0B4-4012-8823-49FB69C85E7C}"/>
                  </a:ext>
                </a:extLst>
              </p:cNvPr>
              <p:cNvSpPr txBox="1"/>
              <p:nvPr/>
            </p:nvSpPr>
            <p:spPr>
              <a:xfrm>
                <a:off x="7476529" y="3429000"/>
                <a:ext cx="2062163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D9916E2-F0B4-4012-8823-49FB69C85E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6529" y="3429000"/>
                <a:ext cx="2062163" cy="26776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893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99D8AD-E946-4D7A-A5F3-DC89D31A97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722762"/>
                <a:ext cx="12007515" cy="61352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>
                    <a:latin typeface="Dante" panose="02020502050200020203" pitchFamily="18" charset="0"/>
                  </a:rPr>
                  <a:t>Not all elements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G</m:t>
                        </m:r>
                      </m:sub>
                    </m:sSub>
                  </m:oMath>
                </a14:m>
                <a:r>
                  <a:rPr lang="en-US" dirty="0">
                    <a:latin typeface="Dante" panose="02020502050200020203" pitchFamily="18" charset="0"/>
                  </a:rPr>
                  <a:t> commute. </a:t>
                </a: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u="sng" dirty="0">
                    <a:latin typeface="Dante" panose="02020502050200020203" pitchFamily="18" charset="0"/>
                  </a:rPr>
                  <a:t>OG</a:t>
                </a:r>
                <a:endParaRPr lang="en-US" dirty="0">
                  <a:latin typeface="Dante" panose="02020502050200020203" pitchFamily="18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US" u="sng" dirty="0">
                  <a:latin typeface="Dante" panose="02020502050200020203" pitchFamily="18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US" u="sng" dirty="0">
                  <a:latin typeface="Dante" panose="02020502050200020203" pitchFamily="18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US" u="sng" dirty="0">
                  <a:latin typeface="Dante" panose="02020502050200020203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US" sz="2400" u="sng" dirty="0">
                  <a:latin typeface="Dante" panose="02020502050200020203" pitchFamily="18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u="sng" dirty="0">
                    <a:latin typeface="Dante" panose="02020502050200020203" pitchFamily="18" charset="0"/>
                  </a:rPr>
                  <a:t>GO</a:t>
                </a:r>
                <a:endParaRPr lang="en-US" dirty="0">
                  <a:latin typeface="Dante" panose="02020502050200020203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99D8AD-E946-4D7A-A5F3-DC89D31A97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22762"/>
                <a:ext cx="12007515" cy="6135237"/>
              </a:xfrm>
              <a:blipFill>
                <a:blip r:embed="rId2"/>
                <a:stretch>
                  <a:fillRect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7A1E27E4-EED1-4E37-B089-CD1F7C0C1D2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147430-A22C-4466-8DE9-4009CEA5DF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956" y="1815546"/>
            <a:ext cx="1811817" cy="18324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B665FC0-25D7-496C-97C5-20995E044B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728" y="1815547"/>
            <a:ext cx="1784543" cy="183240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BD408C4-97E8-4B34-81D5-04A132D4DF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925" y="1782642"/>
            <a:ext cx="1784542" cy="185291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F05EBED-E34A-4C53-9CD5-E37E239AA6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955" y="4740735"/>
            <a:ext cx="1811817" cy="183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E2F127A-D623-463A-8A25-FF1B08551F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82" y="4740734"/>
            <a:ext cx="1818679" cy="183240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790D21D-470E-417F-8AFF-539A06FF60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925" y="4695438"/>
            <a:ext cx="1842538" cy="187770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8313AD7-FD25-4AD1-967B-2391727DCC2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972" y="5266638"/>
            <a:ext cx="840342" cy="73529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133573B-4C31-4AC6-BBD4-D5FC65906E6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579" y="2341450"/>
            <a:ext cx="840342" cy="73529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166B5D3-9743-480A-B198-3EEF96BD4D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293" y="2341450"/>
            <a:ext cx="770021" cy="71980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0EF4CFF-445E-4B69-AF63-8C08D030CE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739" y="5255630"/>
            <a:ext cx="770021" cy="71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5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CFE8B31-BA2C-42B5-96E4-4CA639434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Dante" panose="020B0604020202020204" pitchFamily="18" charset="0"/>
                <a:cs typeface="David" panose="020B0604020202020204" pitchFamily="34" charset="-79"/>
              </a:rPr>
              <a:t>Permutation Groups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99D8AD-E946-4D7A-A5F3-DC89D31A97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3467" y="2798911"/>
                <a:ext cx="3363974" cy="341562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solidFill>
                      <a:schemeClr val="bg1"/>
                    </a:solidFill>
                    <a:latin typeface="Dante" panose="02020502050200020203" pitchFamily="18" charset="0"/>
                  </a:rPr>
                  <a:t>We can redefine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Dante" panose="02020502050200020203" pitchFamily="18" charset="0"/>
                  </a:rPr>
                  <a:t> as a permutation group. Our first step is to label the Rubik’s Cube as such:</a:t>
                </a:r>
              </a:p>
              <a:p>
                <a:pPr marL="0" indent="0">
                  <a:buNone/>
                </a:pPr>
                <a:endParaRPr lang="en-US" sz="2000" dirty="0">
                  <a:solidFill>
                    <a:schemeClr val="bg1"/>
                  </a:solidFill>
                  <a:latin typeface="Dante" panose="02020502050200020203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bg1"/>
                    </a:solidFill>
                    <a:latin typeface="Dante" panose="02020502050200020203" pitchFamily="18" charset="0"/>
                  </a:rPr>
                  <a:t>What is a permutation?</a:t>
                </a:r>
              </a:p>
              <a:p>
                <a:pPr marL="0" indent="0">
                  <a:buNone/>
                </a:pPr>
                <a:endParaRPr lang="en-US" sz="2000" dirty="0">
                  <a:solidFill>
                    <a:schemeClr val="bg1"/>
                  </a:solidFill>
                  <a:latin typeface="Dante" panose="02020502050200020203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99D8AD-E946-4D7A-A5F3-DC89D31A97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3467" y="2798911"/>
                <a:ext cx="3363974" cy="3415622"/>
              </a:xfrm>
              <a:blipFill>
                <a:blip r:embed="rId2"/>
                <a:stretch>
                  <a:fillRect l="-1996" t="-1429" r="-2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C39FEF1A-986A-4BBE-A02B-C9C8BB665A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63" y="988901"/>
            <a:ext cx="6250769" cy="471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635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12412F-6A0F-4574-AC09-A066D543C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372" y="1820333"/>
            <a:ext cx="4054040" cy="4036181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4965EAE-E41A-435F-B993-07E824B6C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52F8994-E6D4-4311-9548-C3607BC43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9D8AD-E946-4D7A-A5F3-DC89D31A9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42" y="132747"/>
            <a:ext cx="4778171" cy="6135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Dante" panose="02020502050200020203" pitchFamily="18" charset="0"/>
              </a:rPr>
              <a:t>R is the composition of the following permutations: </a:t>
            </a:r>
          </a:p>
          <a:p>
            <a:pPr lvl="1"/>
            <a:endParaRPr lang="en-US" sz="3200" dirty="0">
              <a:latin typeface="Dante" panose="02020502050200020203" pitchFamily="18" charset="0"/>
            </a:endParaRPr>
          </a:p>
          <a:p>
            <a:pPr marL="457200" lvl="1" indent="0">
              <a:buNone/>
            </a:pPr>
            <a:r>
              <a:rPr lang="en-US" sz="3200" dirty="0">
                <a:latin typeface="Dante" panose="02020502050200020203" pitchFamily="18" charset="0"/>
              </a:rPr>
              <a:t>(  9   10  11  12 )</a:t>
            </a:r>
          </a:p>
          <a:p>
            <a:pPr marL="457200" lvl="1" indent="0">
              <a:buNone/>
            </a:pPr>
            <a:endParaRPr lang="en-US" sz="3200" dirty="0">
              <a:latin typeface="Dante" panose="02020502050200020203" pitchFamily="18" charset="0"/>
            </a:endParaRPr>
          </a:p>
          <a:p>
            <a:pPr marL="457200" lvl="1" indent="0">
              <a:buNone/>
            </a:pPr>
            <a:r>
              <a:rPr lang="en-US" sz="3200" dirty="0">
                <a:latin typeface="Dante" panose="02020502050200020203" pitchFamily="18" charset="0"/>
              </a:rPr>
              <a:t>( 13  14  15  16 )</a:t>
            </a:r>
          </a:p>
          <a:p>
            <a:pPr marL="457200" lvl="1" indent="0">
              <a:buNone/>
            </a:pPr>
            <a:endParaRPr lang="en-US" sz="3200" dirty="0">
              <a:latin typeface="Dante" panose="02020502050200020203" pitchFamily="18" charset="0"/>
            </a:endParaRPr>
          </a:p>
          <a:p>
            <a:pPr marL="457200" lvl="1" indent="0">
              <a:buNone/>
            </a:pPr>
            <a:r>
              <a:rPr lang="en-US" sz="3200" dirty="0">
                <a:latin typeface="Dante" panose="02020502050200020203" pitchFamily="18" charset="0"/>
              </a:rPr>
              <a:t>(  2   35  20  41 )</a:t>
            </a:r>
          </a:p>
          <a:p>
            <a:pPr marL="457200" lvl="1" indent="0">
              <a:buNone/>
            </a:pPr>
            <a:endParaRPr lang="en-US" sz="3200" dirty="0">
              <a:latin typeface="Dante" panose="02020502050200020203" pitchFamily="18" charset="0"/>
            </a:endParaRPr>
          </a:p>
          <a:p>
            <a:pPr marL="457200" lvl="1" indent="0">
              <a:buNone/>
            </a:pPr>
            <a:r>
              <a:rPr lang="en-US" sz="3200" dirty="0">
                <a:latin typeface="Dante" panose="02020502050200020203" pitchFamily="18" charset="0"/>
              </a:rPr>
              <a:t>(  3   36  17  42 )</a:t>
            </a:r>
          </a:p>
          <a:p>
            <a:pPr marL="457200" lvl="1" indent="0">
              <a:buNone/>
            </a:pPr>
            <a:endParaRPr lang="en-US" sz="3200" dirty="0">
              <a:latin typeface="Dante" panose="02020502050200020203" pitchFamily="18" charset="0"/>
            </a:endParaRPr>
          </a:p>
          <a:p>
            <a:pPr marL="457200" lvl="1" indent="0">
              <a:buNone/>
            </a:pPr>
            <a:r>
              <a:rPr lang="en-US" sz="3200" dirty="0">
                <a:latin typeface="Dante" panose="02020502050200020203" pitchFamily="18" charset="0"/>
              </a:rPr>
              <a:t>(  6   39  24  45 )</a:t>
            </a:r>
            <a:endParaRPr lang="en-US" sz="2800" dirty="0">
              <a:latin typeface="Dante" panose="02020502050200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192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99D8AD-E946-4D7A-A5F3-DC89D31A97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7656" y="229945"/>
                <a:ext cx="11503040" cy="582003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>
                    <a:latin typeface="Dante" panose="02020502050200020203" pitchFamily="18" charset="0"/>
                  </a:rPr>
                  <a:t>Defining R, G, O, B, </a:t>
                </a:r>
                <a:r>
                  <a:rPr lang="en-US" dirty="0">
                    <a:ln w="0"/>
                    <a:latin typeface="Dante" panose="02020502050200020203" pitchFamily="18" charset="0"/>
                  </a:rPr>
                  <a:t>W</a:t>
                </a:r>
                <a:r>
                  <a:rPr lang="en-US" dirty="0">
                    <a:latin typeface="Dante" panose="02020502050200020203" pitchFamily="18" charset="0"/>
                  </a:rPr>
                  <a:t>, Y as permutations transforms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sub>
                    </m:sSub>
                  </m:oMath>
                </a14:m>
                <a:r>
                  <a:rPr lang="en-US" dirty="0">
                    <a:latin typeface="Dante" panose="02020502050200020203" pitchFamily="18" charset="0"/>
                  </a:rPr>
                  <a:t> into </a:t>
                </a:r>
              </a:p>
              <a:p>
                <a:pPr marL="0" indent="0" algn="ctr">
                  <a:buNone/>
                </a:pPr>
                <a:r>
                  <a:rPr lang="en-US" dirty="0">
                    <a:latin typeface="Dante" panose="02020502050200020203" pitchFamily="18" charset="0"/>
                  </a:rPr>
                  <a:t>a permutation group. What is the order of this group?</a:t>
                </a:r>
              </a:p>
              <a:p>
                <a:pPr marL="0" indent="0">
                  <a:buNone/>
                </a:pPr>
                <a:endParaRPr lang="en-US" dirty="0">
                  <a:latin typeface="Dante" panose="02020502050200020203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Dante" panose="02020502050200020203" pitchFamily="18" charset="0"/>
                  </a:rPr>
                  <a:t>1) </a:t>
                </a:r>
                <a:r>
                  <a:rPr lang="en-US" u="sng" dirty="0">
                    <a:latin typeface="Dante" panose="02020502050200020203" pitchFamily="18" charset="0"/>
                  </a:rPr>
                  <a:t>Corner cubie positions</a:t>
                </a:r>
                <a:r>
                  <a:rPr lang="en-US" dirty="0">
                    <a:latin typeface="Dante" panose="02020502050200020203" pitchFamily="18" charset="0"/>
                  </a:rPr>
                  <a:t>:</a:t>
                </a:r>
              </a:p>
              <a:p>
                <a:pPr marL="0" indent="0">
                  <a:buNone/>
                </a:pPr>
                <a:endParaRPr lang="en-US" dirty="0">
                  <a:latin typeface="Dante" panose="02020502050200020203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Dante" panose="02020502050200020203" pitchFamily="18" charset="0"/>
                  </a:rPr>
                  <a:t>2) </a:t>
                </a:r>
                <a:r>
                  <a:rPr lang="en-US" u="sng" dirty="0">
                    <a:latin typeface="Dante" panose="02020502050200020203" pitchFamily="18" charset="0"/>
                  </a:rPr>
                  <a:t>Corner cubie orientations</a:t>
                </a:r>
                <a:r>
                  <a:rPr lang="en-US" dirty="0">
                    <a:latin typeface="Dante" panose="02020502050200020203" pitchFamily="18" charset="0"/>
                  </a:rPr>
                  <a:t>:</a:t>
                </a:r>
              </a:p>
              <a:p>
                <a:pPr marL="0" indent="0">
                  <a:buNone/>
                </a:pPr>
                <a:endParaRPr lang="en-US" dirty="0">
                  <a:latin typeface="Dante" panose="02020502050200020203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Dante" panose="02020502050200020203" pitchFamily="18" charset="0"/>
                  </a:rPr>
                  <a:t>3) </a:t>
                </a:r>
                <a:r>
                  <a:rPr lang="en-US" u="sng" dirty="0">
                    <a:latin typeface="Dante" panose="02020502050200020203" pitchFamily="18" charset="0"/>
                  </a:rPr>
                  <a:t>Edge cubie positions</a:t>
                </a:r>
                <a:r>
                  <a:rPr lang="en-US" dirty="0">
                    <a:latin typeface="Dante" panose="02020502050200020203" pitchFamily="18" charset="0"/>
                  </a:rPr>
                  <a:t>:</a:t>
                </a:r>
              </a:p>
              <a:p>
                <a:pPr marL="0" indent="0">
                  <a:buNone/>
                </a:pPr>
                <a:endParaRPr lang="en-US" dirty="0">
                  <a:latin typeface="Dante" panose="02020502050200020203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Dante" panose="02020502050200020203" pitchFamily="18" charset="0"/>
                  </a:rPr>
                  <a:t>4) </a:t>
                </a:r>
                <a:r>
                  <a:rPr lang="en-US" u="sng" dirty="0">
                    <a:latin typeface="Dante" panose="02020502050200020203" pitchFamily="18" charset="0"/>
                  </a:rPr>
                  <a:t>Edge cubie orientations</a:t>
                </a:r>
                <a:r>
                  <a:rPr lang="en-US" dirty="0">
                    <a:latin typeface="Dante" panose="02020502050200020203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99D8AD-E946-4D7A-A5F3-DC89D31A97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656" y="229945"/>
                <a:ext cx="11503040" cy="5820033"/>
              </a:xfrm>
              <a:blipFill>
                <a:blip r:embed="rId2"/>
                <a:stretch>
                  <a:fillRect l="-1113" t="-1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13EEDB0-A99A-4125-81CE-016EE1699F33}"/>
                  </a:ext>
                </a:extLst>
              </p:cNvPr>
              <p:cNvSpPr txBox="1"/>
              <p:nvPr/>
            </p:nvSpPr>
            <p:spPr>
              <a:xfrm>
                <a:off x="4928229" y="4837182"/>
                <a:ext cx="6758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13EEDB0-A99A-4125-81CE-016EE1699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229" y="4837182"/>
                <a:ext cx="67586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7F0F6EF-D7D0-44AA-8B19-2D7E6FEAEDDF}"/>
              </a:ext>
            </a:extLst>
          </p:cNvPr>
          <p:cNvSpPr txBox="1"/>
          <p:nvPr/>
        </p:nvSpPr>
        <p:spPr>
          <a:xfrm>
            <a:off x="4928230" y="1728889"/>
            <a:ext cx="675861" cy="543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8!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BC1BFF-F371-4B93-B0D6-73BFE6A550EF}"/>
              </a:ext>
            </a:extLst>
          </p:cNvPr>
          <p:cNvSpPr txBox="1"/>
          <p:nvPr/>
        </p:nvSpPr>
        <p:spPr>
          <a:xfrm>
            <a:off x="4802333" y="3802960"/>
            <a:ext cx="801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12!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720BF8F-6F56-4CBF-9B2D-41AA37A97CF0}"/>
                  </a:ext>
                </a:extLst>
              </p:cNvPr>
              <p:cNvSpPr txBox="1"/>
              <p:nvPr/>
            </p:nvSpPr>
            <p:spPr>
              <a:xfrm>
                <a:off x="4934858" y="2773500"/>
                <a:ext cx="66923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720BF8F-6F56-4CBF-9B2D-41AA37A97C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858" y="2773500"/>
                <a:ext cx="669233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C7B0149-4C9A-4C7D-882D-ED6527E60A63}"/>
                  </a:ext>
                </a:extLst>
              </p:cNvPr>
              <p:cNvSpPr/>
              <p:nvPr/>
            </p:nvSpPr>
            <p:spPr>
              <a:xfrm>
                <a:off x="6715616" y="2148347"/>
                <a:ext cx="4389705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latin typeface="Dante" panose="02020502050200020203" pitchFamily="18" charset="0"/>
                  </a:rPr>
                  <a:t>Assuming all positions and orientations are obtainable, the order of the Rubik’s Cube group is... </a:t>
                </a:r>
              </a:p>
              <a:p>
                <a:pPr algn="ctr"/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8!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12!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C7B0149-4C9A-4C7D-882D-ED6527E60A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616" y="2148347"/>
                <a:ext cx="4389705" cy="2677656"/>
              </a:xfrm>
              <a:prstGeom prst="rect">
                <a:avLst/>
              </a:prstGeom>
              <a:blipFill>
                <a:blip r:embed="rId5"/>
                <a:stretch>
                  <a:fillRect l="-2917" t="-2273" r="-2639" b="-4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63255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94EE6F4-A190-42F2-876B-51E55BBB7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636" y="484903"/>
            <a:ext cx="4977976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Dante" panose="020B0604020202020204" pitchFamily="18" charset="0"/>
                <a:cs typeface="David" panose="020B0604020202020204" pitchFamily="34" charset="-79"/>
              </a:rPr>
              <a:t>Even Permutations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EA991B-FD4D-437B-8EF1-AFC49DD84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9" y="1629089"/>
            <a:ext cx="3592870" cy="36200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99D8AD-E946-4D7A-A5F3-DC89D31A97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78704" y="1393376"/>
                <a:ext cx="5835000" cy="4979721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All permutations can be reduced into a composition of  2-cycles.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dirty="0">
                  <a:solidFill>
                    <a:srgbClr val="000000"/>
                  </a:solidFill>
                  <a:latin typeface="Dante" panose="02020502050200020203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Spatially, a face rotation permutes 8 cubies using the center cubie as a fixed point. Decomposing the resulting permutation we get:</a:t>
                </a:r>
              </a:p>
              <a:p>
                <a:pPr marL="0" indent="0" algn="ctr">
                  <a:lnSpc>
                    <a:spcPct val="200000"/>
                  </a:lnSpc>
                  <a:buNone/>
                </a:pPr>
                <a:r>
                  <a:rPr lang="en-US" sz="2000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)(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)(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)(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)(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)(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).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:r>
                  <a:rPr lang="en-US" sz="2000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This permutation is </a:t>
                </a:r>
                <a:r>
                  <a:rPr lang="en-US" sz="2000" u="sng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even</a:t>
                </a:r>
                <a:r>
                  <a:rPr lang="en-US" sz="2000" dirty="0">
                    <a:solidFill>
                      <a:srgbClr val="000000"/>
                    </a:solidFill>
                    <a:latin typeface="Dante" panose="02020502050200020203" pitchFamily="18" charset="0"/>
                  </a:rPr>
                  <a:t>.</a:t>
                </a:r>
                <a:endParaRPr lang="en-US" sz="2000" u="sng" dirty="0">
                  <a:solidFill>
                    <a:srgbClr val="000000"/>
                  </a:solidFill>
                  <a:latin typeface="Dante" panose="02020502050200020203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99D8AD-E946-4D7A-A5F3-DC89D31A97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78704" y="1393376"/>
                <a:ext cx="5835000" cy="4979721"/>
              </a:xfrm>
              <a:blipFill>
                <a:blip r:embed="rId4"/>
                <a:stretch>
                  <a:fillRect l="-1045" r="-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83307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585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Dante</vt:lpstr>
      <vt:lpstr>Office Theme</vt:lpstr>
      <vt:lpstr>The Rubik’s Cube</vt:lpstr>
      <vt:lpstr>Groups</vt:lpstr>
      <vt:lpstr>PowerPoint Presentation</vt:lpstr>
      <vt:lpstr>PowerPoint Presentation</vt:lpstr>
      <vt:lpstr>PowerPoint Presentation</vt:lpstr>
      <vt:lpstr>Permutation Groups</vt:lpstr>
      <vt:lpstr>PowerPoint Presentation</vt:lpstr>
      <vt:lpstr>PowerPoint Presentation</vt:lpstr>
      <vt:lpstr>Even Permutations</vt:lpstr>
      <vt:lpstr>Corner Cubies</vt:lpstr>
      <vt:lpstr>Edge Cubies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Rubik’s Cube</dc:title>
  <dc:creator>David Fudge</dc:creator>
  <cp:lastModifiedBy>David Fudge</cp:lastModifiedBy>
  <cp:revision>34</cp:revision>
  <dcterms:created xsi:type="dcterms:W3CDTF">2018-09-23T19:39:52Z</dcterms:created>
  <dcterms:modified xsi:type="dcterms:W3CDTF">2021-09-18T01:46:06Z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